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</p:sldIdLst>
  <p:sldSz cy="5715000" cx="9144000"/>
  <p:notesSz cx="6858000" cy="973455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7966A2CC-D9FB-44B9-8B1F-D1F945A0EBF3}">
  <a:tblStyle styleId="{7966A2CC-D9FB-44B9-8B1F-D1F945A0EBF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873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2" y="0"/>
            <a:ext cx="2971800" cy="48736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508635" y="730250"/>
            <a:ext cx="5840700" cy="3649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rnd" cmpd="sng" w="127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624387"/>
            <a:ext cx="5486400" cy="437991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9245600"/>
            <a:ext cx="2971800" cy="4873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2" y="9245600"/>
            <a:ext cx="2971800" cy="48736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88900" lvl="0" marL="0" marR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b="0" i="0" sz="12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gdfcccb7_3_42:notes"/>
          <p:cNvSpPr txBox="1"/>
          <p:nvPr>
            <p:ph idx="1" type="body"/>
          </p:nvPr>
        </p:nvSpPr>
        <p:spPr>
          <a:xfrm>
            <a:off x="685800" y="4624387"/>
            <a:ext cx="5486400" cy="4379912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gdfcccb7_3_42:notes"/>
          <p:cNvSpPr/>
          <p:nvPr>
            <p:ph idx="2" type="sldImg"/>
          </p:nvPr>
        </p:nvSpPr>
        <p:spPr>
          <a:xfrm>
            <a:off x="508635" y="730250"/>
            <a:ext cx="5840700" cy="3649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e7b4afee_19:notes"/>
          <p:cNvSpPr txBox="1"/>
          <p:nvPr>
            <p:ph idx="1" type="body"/>
          </p:nvPr>
        </p:nvSpPr>
        <p:spPr>
          <a:xfrm>
            <a:off x="685800" y="4624387"/>
            <a:ext cx="5486400" cy="438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ge7b4afee_19:notes"/>
          <p:cNvSpPr/>
          <p:nvPr>
            <p:ph idx="2" type="sldImg"/>
          </p:nvPr>
        </p:nvSpPr>
        <p:spPr>
          <a:xfrm>
            <a:off x="508642" y="730250"/>
            <a:ext cx="5840700" cy="3649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b73c8d7e_036:notes"/>
          <p:cNvSpPr txBox="1"/>
          <p:nvPr>
            <p:ph idx="1" type="body"/>
          </p:nvPr>
        </p:nvSpPr>
        <p:spPr>
          <a:xfrm>
            <a:off x="685800" y="4624387"/>
            <a:ext cx="5486400" cy="438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g3b73c8d7e_036:notes"/>
          <p:cNvSpPr/>
          <p:nvPr>
            <p:ph idx="2" type="sldImg"/>
          </p:nvPr>
        </p:nvSpPr>
        <p:spPr>
          <a:xfrm>
            <a:off x="508642" y="730250"/>
            <a:ext cx="5840700" cy="3649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f76c851_0_19:notes"/>
          <p:cNvSpPr txBox="1"/>
          <p:nvPr>
            <p:ph idx="1" type="body"/>
          </p:nvPr>
        </p:nvSpPr>
        <p:spPr>
          <a:xfrm>
            <a:off x="685800" y="4624387"/>
            <a:ext cx="5486400" cy="438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gf76c851_0_19:notes"/>
          <p:cNvSpPr/>
          <p:nvPr>
            <p:ph idx="2" type="sldImg"/>
          </p:nvPr>
        </p:nvSpPr>
        <p:spPr>
          <a:xfrm>
            <a:off x="508642" y="730250"/>
            <a:ext cx="5840700" cy="3649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ba90abf1_00:notes"/>
          <p:cNvSpPr txBox="1"/>
          <p:nvPr>
            <p:ph idx="1" type="body"/>
          </p:nvPr>
        </p:nvSpPr>
        <p:spPr>
          <a:xfrm>
            <a:off x="685800" y="4624387"/>
            <a:ext cx="5486400" cy="438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g3ba90abf1_00:notes"/>
          <p:cNvSpPr/>
          <p:nvPr>
            <p:ph idx="2" type="sldImg"/>
          </p:nvPr>
        </p:nvSpPr>
        <p:spPr>
          <a:xfrm>
            <a:off x="508642" y="730250"/>
            <a:ext cx="5840700" cy="3649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ba90abf1_038:notes"/>
          <p:cNvSpPr txBox="1"/>
          <p:nvPr>
            <p:ph idx="1" type="body"/>
          </p:nvPr>
        </p:nvSpPr>
        <p:spPr>
          <a:xfrm>
            <a:off x="685800" y="4624387"/>
            <a:ext cx="5486400" cy="438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g3ba90abf1_038:notes"/>
          <p:cNvSpPr/>
          <p:nvPr>
            <p:ph idx="2" type="sldImg"/>
          </p:nvPr>
        </p:nvSpPr>
        <p:spPr>
          <a:xfrm>
            <a:off x="508642" y="730250"/>
            <a:ext cx="5840700" cy="3649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ba90abf1_022:notes"/>
          <p:cNvSpPr txBox="1"/>
          <p:nvPr>
            <p:ph idx="1" type="body"/>
          </p:nvPr>
        </p:nvSpPr>
        <p:spPr>
          <a:xfrm>
            <a:off x="685800" y="4624387"/>
            <a:ext cx="5486400" cy="438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g3ba90abf1_022:notes"/>
          <p:cNvSpPr/>
          <p:nvPr>
            <p:ph idx="2" type="sldImg"/>
          </p:nvPr>
        </p:nvSpPr>
        <p:spPr>
          <a:xfrm>
            <a:off x="508642" y="730250"/>
            <a:ext cx="5840700" cy="3649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ba90abf1_030:notes"/>
          <p:cNvSpPr txBox="1"/>
          <p:nvPr>
            <p:ph idx="1" type="body"/>
          </p:nvPr>
        </p:nvSpPr>
        <p:spPr>
          <a:xfrm>
            <a:off x="685800" y="4624387"/>
            <a:ext cx="5486400" cy="438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Die 5. App (Morse Encoder) ist eine Überraschung (da ich auf die schnelle kein Bild hatte)</a:t>
            </a:r>
            <a:endParaRPr/>
          </a:p>
        </p:txBody>
      </p:sp>
      <p:sp>
        <p:nvSpPr>
          <p:cNvPr id="169" name="Google Shape;169;g3ba90abf1_030:notes"/>
          <p:cNvSpPr/>
          <p:nvPr>
            <p:ph idx="2" type="sldImg"/>
          </p:nvPr>
        </p:nvSpPr>
        <p:spPr>
          <a:xfrm>
            <a:off x="508642" y="730250"/>
            <a:ext cx="5840700" cy="3649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60a2ca78b0_3_7:notes"/>
          <p:cNvSpPr txBox="1"/>
          <p:nvPr>
            <p:ph idx="1" type="body"/>
          </p:nvPr>
        </p:nvSpPr>
        <p:spPr>
          <a:xfrm>
            <a:off x="685800" y="4624387"/>
            <a:ext cx="5486400" cy="438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Die 5. App (Morse Encoder) ist eine Überraschung (da ich auf die schnelle kein Bild hatte)</a:t>
            </a:r>
            <a:endParaRPr/>
          </a:p>
        </p:txBody>
      </p:sp>
      <p:sp>
        <p:nvSpPr>
          <p:cNvPr id="176" name="Google Shape;176;g60a2ca78b0_3_7:notes"/>
          <p:cNvSpPr/>
          <p:nvPr>
            <p:ph idx="2" type="sldImg"/>
          </p:nvPr>
        </p:nvSpPr>
        <p:spPr>
          <a:xfrm>
            <a:off x="508642" y="730250"/>
            <a:ext cx="5840700" cy="3649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f9e69fb0_04:notes"/>
          <p:cNvSpPr txBox="1"/>
          <p:nvPr>
            <p:ph idx="1" type="body"/>
          </p:nvPr>
        </p:nvSpPr>
        <p:spPr>
          <a:xfrm>
            <a:off x="685800" y="4624387"/>
            <a:ext cx="5486400" cy="438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gf9e69fb0_04:notes"/>
          <p:cNvSpPr/>
          <p:nvPr>
            <p:ph idx="2" type="sldImg"/>
          </p:nvPr>
        </p:nvSpPr>
        <p:spPr>
          <a:xfrm>
            <a:off x="508642" y="730250"/>
            <a:ext cx="5840700" cy="3649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f73e702_0_0:notes"/>
          <p:cNvSpPr txBox="1"/>
          <p:nvPr>
            <p:ph idx="1" type="body"/>
          </p:nvPr>
        </p:nvSpPr>
        <p:spPr>
          <a:xfrm>
            <a:off x="685800" y="4624387"/>
            <a:ext cx="5486400" cy="438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gf73e702_0_0:notes"/>
          <p:cNvSpPr/>
          <p:nvPr>
            <p:ph idx="2" type="sldImg"/>
          </p:nvPr>
        </p:nvSpPr>
        <p:spPr>
          <a:xfrm>
            <a:off x="508642" y="730250"/>
            <a:ext cx="5840700" cy="3649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g2310c5fa04_0_0:notes"/>
          <p:cNvSpPr txBox="1"/>
          <p:nvPr>
            <p:ph idx="1" type="body"/>
          </p:nvPr>
        </p:nvSpPr>
        <p:spPr>
          <a:xfrm>
            <a:off x="685800" y="4624387"/>
            <a:ext cx="5486400" cy="438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g2310c5fa04_0_0:notes"/>
          <p:cNvSpPr/>
          <p:nvPr>
            <p:ph idx="2" type="sldImg"/>
          </p:nvPr>
        </p:nvSpPr>
        <p:spPr>
          <a:xfrm>
            <a:off x="508642" y="730250"/>
            <a:ext cx="5840700" cy="3649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f76c851_0_29:notes"/>
          <p:cNvSpPr txBox="1"/>
          <p:nvPr>
            <p:ph idx="1" type="body"/>
          </p:nvPr>
        </p:nvSpPr>
        <p:spPr>
          <a:xfrm>
            <a:off x="685800" y="4624387"/>
            <a:ext cx="5486400" cy="438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gf76c851_0_29:notes"/>
          <p:cNvSpPr/>
          <p:nvPr>
            <p:ph idx="2" type="sldImg"/>
          </p:nvPr>
        </p:nvSpPr>
        <p:spPr>
          <a:xfrm>
            <a:off x="508642" y="730250"/>
            <a:ext cx="5840700" cy="3649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f76c851_0_53:notes"/>
          <p:cNvSpPr txBox="1"/>
          <p:nvPr>
            <p:ph idx="1" type="body"/>
          </p:nvPr>
        </p:nvSpPr>
        <p:spPr>
          <a:xfrm>
            <a:off x="685800" y="4624387"/>
            <a:ext cx="5486400" cy="438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gf76c851_0_53:notes"/>
          <p:cNvSpPr/>
          <p:nvPr>
            <p:ph idx="2" type="sldImg"/>
          </p:nvPr>
        </p:nvSpPr>
        <p:spPr>
          <a:xfrm>
            <a:off x="508642" y="730250"/>
            <a:ext cx="5840700" cy="3649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f76c851_0_59:notes"/>
          <p:cNvSpPr txBox="1"/>
          <p:nvPr>
            <p:ph idx="1" type="body"/>
          </p:nvPr>
        </p:nvSpPr>
        <p:spPr>
          <a:xfrm>
            <a:off x="685800" y="4624387"/>
            <a:ext cx="5486400" cy="438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gf76c851_0_59:notes"/>
          <p:cNvSpPr/>
          <p:nvPr>
            <p:ph idx="2" type="sldImg"/>
          </p:nvPr>
        </p:nvSpPr>
        <p:spPr>
          <a:xfrm>
            <a:off x="508642" y="730250"/>
            <a:ext cx="5840700" cy="3649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3b73c8d7e_0115:notes"/>
          <p:cNvSpPr txBox="1"/>
          <p:nvPr>
            <p:ph idx="1" type="body"/>
          </p:nvPr>
        </p:nvSpPr>
        <p:spPr>
          <a:xfrm>
            <a:off x="685800" y="4624387"/>
            <a:ext cx="5486400" cy="438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>
                <a:solidFill>
                  <a:schemeClr val="dk1"/>
                </a:solidFill>
              </a:rPr>
              <a:t>Tipp: Den Upload unbedingt mal testen! Metalldetektor z.b. kann ein beliebiger Barcode gescannt werden und dann hochgeladen.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g3b73c8d7e_0115:notes"/>
          <p:cNvSpPr/>
          <p:nvPr>
            <p:ph idx="2" type="sldImg"/>
          </p:nvPr>
        </p:nvSpPr>
        <p:spPr>
          <a:xfrm>
            <a:off x="508642" y="730250"/>
            <a:ext cx="5840700" cy="3649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f76c851_0_48:notes"/>
          <p:cNvSpPr txBox="1"/>
          <p:nvPr>
            <p:ph idx="1" type="body"/>
          </p:nvPr>
        </p:nvSpPr>
        <p:spPr>
          <a:xfrm>
            <a:off x="685800" y="4624387"/>
            <a:ext cx="5486400" cy="438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gf76c851_0_48:notes"/>
          <p:cNvSpPr/>
          <p:nvPr>
            <p:ph idx="2" type="sldImg"/>
          </p:nvPr>
        </p:nvSpPr>
        <p:spPr>
          <a:xfrm>
            <a:off x="508642" y="730250"/>
            <a:ext cx="5840700" cy="3649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e7b4afee_00:notes"/>
          <p:cNvSpPr txBox="1"/>
          <p:nvPr>
            <p:ph idx="1" type="body"/>
          </p:nvPr>
        </p:nvSpPr>
        <p:spPr>
          <a:xfrm>
            <a:off x="685800" y="4624387"/>
            <a:ext cx="5486400" cy="438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ge7b4afee_00:notes"/>
          <p:cNvSpPr/>
          <p:nvPr>
            <p:ph idx="2" type="sldImg"/>
          </p:nvPr>
        </p:nvSpPr>
        <p:spPr>
          <a:xfrm>
            <a:off x="508642" y="730250"/>
            <a:ext cx="5840700" cy="3649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gc6c3cc603_0_74:notes"/>
          <p:cNvSpPr txBox="1"/>
          <p:nvPr>
            <p:ph idx="1" type="body"/>
          </p:nvPr>
        </p:nvSpPr>
        <p:spPr>
          <a:xfrm>
            <a:off x="685800" y="4624387"/>
            <a:ext cx="5486400" cy="438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gc6c3cc603_0_74:notes"/>
          <p:cNvSpPr/>
          <p:nvPr>
            <p:ph idx="2" type="sldImg"/>
          </p:nvPr>
        </p:nvSpPr>
        <p:spPr>
          <a:xfrm>
            <a:off x="508642" y="730250"/>
            <a:ext cx="5840700" cy="3649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10596d224_116:notes"/>
          <p:cNvSpPr txBox="1"/>
          <p:nvPr>
            <p:ph idx="1" type="body"/>
          </p:nvPr>
        </p:nvSpPr>
        <p:spPr>
          <a:xfrm>
            <a:off x="685800" y="4624387"/>
            <a:ext cx="5486400" cy="438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g10596d224_116:notes"/>
          <p:cNvSpPr/>
          <p:nvPr>
            <p:ph idx="2" type="sldImg"/>
          </p:nvPr>
        </p:nvSpPr>
        <p:spPr>
          <a:xfrm>
            <a:off x="508642" y="730250"/>
            <a:ext cx="5840700" cy="3649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0596d224_126:notes"/>
          <p:cNvSpPr txBox="1"/>
          <p:nvPr>
            <p:ph idx="1" type="body"/>
          </p:nvPr>
        </p:nvSpPr>
        <p:spPr>
          <a:xfrm>
            <a:off x="685800" y="4624387"/>
            <a:ext cx="5486400" cy="438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g10596d224_126:notes"/>
          <p:cNvSpPr/>
          <p:nvPr>
            <p:ph idx="2" type="sldImg"/>
          </p:nvPr>
        </p:nvSpPr>
        <p:spPr>
          <a:xfrm>
            <a:off x="508642" y="730250"/>
            <a:ext cx="5840700" cy="3649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e7b4afee_20:notes"/>
          <p:cNvSpPr txBox="1"/>
          <p:nvPr>
            <p:ph idx="1" type="body"/>
          </p:nvPr>
        </p:nvSpPr>
        <p:spPr>
          <a:xfrm>
            <a:off x="685800" y="4624387"/>
            <a:ext cx="5486400" cy="438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350">
                <a:solidFill>
                  <a:srgbClr val="1A171B"/>
                </a:solidFill>
                <a:highlight>
                  <a:srgbClr val="FFFFFF"/>
                </a:highlight>
              </a:rPr>
              <a:t>590 für ein WG-Zimmer</a:t>
            </a:r>
            <a:endParaRPr sz="1350">
              <a:solidFill>
                <a:srgbClr val="1A171B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350">
                <a:solidFill>
                  <a:srgbClr val="1A171B"/>
                </a:solidFill>
                <a:highlight>
                  <a:srgbClr val="FFFFFF"/>
                </a:highlight>
              </a:rPr>
              <a:t>750 für ein Studio mit eigener Nasszelle (inkl. Nebenkosten)</a:t>
            </a:r>
            <a:endParaRPr sz="1350">
              <a:solidFill>
                <a:srgbClr val="1A171B"/>
              </a:solidFill>
              <a:highlight>
                <a:srgbClr val="FFFFFF"/>
              </a:highlight>
            </a:endParaRPr>
          </a:p>
        </p:txBody>
      </p:sp>
      <p:sp>
        <p:nvSpPr>
          <p:cNvPr id="67" name="Google Shape;67;ge7b4afee_20:notes"/>
          <p:cNvSpPr/>
          <p:nvPr>
            <p:ph idx="2" type="sldImg"/>
          </p:nvPr>
        </p:nvSpPr>
        <p:spPr>
          <a:xfrm>
            <a:off x="508642" y="730250"/>
            <a:ext cx="5840700" cy="3649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e7b4afee_126:notes"/>
          <p:cNvSpPr txBox="1"/>
          <p:nvPr>
            <p:ph idx="1" type="body"/>
          </p:nvPr>
        </p:nvSpPr>
        <p:spPr>
          <a:xfrm>
            <a:off x="685800" y="4624387"/>
            <a:ext cx="5486400" cy="438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Frage ans Publikum: Hat es Teilnehmer dieser Firmen?</a:t>
            </a:r>
            <a:endParaRPr/>
          </a:p>
        </p:txBody>
      </p:sp>
      <p:sp>
        <p:nvSpPr>
          <p:cNvPr id="73" name="Google Shape;73;ge7b4afee_126:notes"/>
          <p:cNvSpPr/>
          <p:nvPr>
            <p:ph idx="2" type="sldImg"/>
          </p:nvPr>
        </p:nvSpPr>
        <p:spPr>
          <a:xfrm>
            <a:off x="508642" y="730250"/>
            <a:ext cx="5840700" cy="3649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f76c851_0_6:notes"/>
          <p:cNvSpPr txBox="1"/>
          <p:nvPr>
            <p:ph idx="1" type="body"/>
          </p:nvPr>
        </p:nvSpPr>
        <p:spPr>
          <a:xfrm>
            <a:off x="685800" y="4624387"/>
            <a:ext cx="5486400" cy="438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gf76c851_0_6:notes"/>
          <p:cNvSpPr/>
          <p:nvPr>
            <p:ph idx="2" type="sldImg"/>
          </p:nvPr>
        </p:nvSpPr>
        <p:spPr>
          <a:xfrm>
            <a:off x="508642" y="730250"/>
            <a:ext cx="5840700" cy="3649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f76c851_0_24:notes"/>
          <p:cNvSpPr txBox="1"/>
          <p:nvPr>
            <p:ph idx="1" type="body"/>
          </p:nvPr>
        </p:nvSpPr>
        <p:spPr>
          <a:xfrm>
            <a:off x="685800" y="4624387"/>
            <a:ext cx="5486400" cy="438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Keine Abmeldung bei mir nötig!</a:t>
            </a:r>
            <a:endParaRPr/>
          </a:p>
        </p:txBody>
      </p:sp>
      <p:sp>
        <p:nvSpPr>
          <p:cNvPr id="92" name="Google Shape;92;gf76c851_0_24:notes"/>
          <p:cNvSpPr/>
          <p:nvPr>
            <p:ph idx="2" type="sldImg"/>
          </p:nvPr>
        </p:nvSpPr>
        <p:spPr>
          <a:xfrm>
            <a:off x="508642" y="730250"/>
            <a:ext cx="5840700" cy="3649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8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"/>
          <p:cNvSpPr txBox="1"/>
          <p:nvPr>
            <p:ph type="ctrTitle"/>
          </p:nvPr>
        </p:nvSpPr>
        <p:spPr>
          <a:xfrm>
            <a:off x="423003" y="1211168"/>
            <a:ext cx="7772400" cy="95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" name="Google Shape;15;p2"/>
          <p:cNvSpPr txBox="1"/>
          <p:nvPr/>
        </p:nvSpPr>
        <p:spPr>
          <a:xfrm>
            <a:off x="420879" y="395083"/>
            <a:ext cx="6920400" cy="5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</a:t>
            </a:r>
            <a:r>
              <a:rPr b="1" lang="de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pp Quest 2019</a:t>
            </a:r>
            <a:endParaRPr b="1"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" name="Google Shape;16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42500" y="848949"/>
            <a:ext cx="950400" cy="95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152400" y="260951"/>
            <a:ext cx="8934600" cy="76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153607" y="1177429"/>
            <a:ext cx="8934600" cy="445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800"/>
              <a:buChar char="■"/>
              <a:defRPr/>
            </a:lvl1pPr>
            <a:lvl2pPr indent="-342900" lvl="1" marL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□"/>
              <a:defRPr/>
            </a:lvl2pPr>
            <a:lvl3pPr indent="-330200" lvl="2" marL="1371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□"/>
              <a:defRPr/>
            </a:lvl4pPr>
            <a:lvl5pPr indent="-317500" lvl="4" marL="22860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3"/>
          <p:cNvSpPr txBox="1"/>
          <p:nvPr/>
        </p:nvSpPr>
        <p:spPr>
          <a:xfrm>
            <a:off x="159150" y="0"/>
            <a:ext cx="8661300" cy="25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App Quest 2019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" name="Google Shape;21;p3"/>
          <p:cNvSpPr txBox="1"/>
          <p:nvPr>
            <p:ph idx="12" type="sldNum"/>
          </p:nvPr>
        </p:nvSpPr>
        <p:spPr>
          <a:xfrm>
            <a:off x="8595300" y="0"/>
            <a:ext cx="548700" cy="2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 txBox="1"/>
          <p:nvPr>
            <p:ph type="title"/>
          </p:nvPr>
        </p:nvSpPr>
        <p:spPr>
          <a:xfrm>
            <a:off x="152400" y="260951"/>
            <a:ext cx="8917500" cy="76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" type="body"/>
          </p:nvPr>
        </p:nvSpPr>
        <p:spPr>
          <a:xfrm>
            <a:off x="154475" y="1177417"/>
            <a:ext cx="4366500" cy="421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800"/>
              <a:buChar char="■"/>
              <a:defRPr/>
            </a:lvl1pPr>
            <a:lvl2pPr indent="-342900" lvl="1" marL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□"/>
              <a:defRPr/>
            </a:lvl2pPr>
            <a:lvl3pPr indent="-330200" lvl="2" marL="1371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□"/>
              <a:defRPr/>
            </a:lvl4pPr>
            <a:lvl5pPr indent="-317500" lvl="4" marL="22860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2" type="sldNum"/>
          </p:nvPr>
        </p:nvSpPr>
        <p:spPr>
          <a:xfrm>
            <a:off x="8595300" y="0"/>
            <a:ext cx="548700" cy="2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26" name="Google Shape;26;p4"/>
          <p:cNvSpPr txBox="1"/>
          <p:nvPr>
            <p:ph idx="2" type="body"/>
          </p:nvPr>
        </p:nvSpPr>
        <p:spPr>
          <a:xfrm>
            <a:off x="4703400" y="1177417"/>
            <a:ext cx="4366500" cy="421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800"/>
              <a:buChar char="■"/>
              <a:defRPr/>
            </a:lvl1pPr>
            <a:lvl2pPr indent="-342900" lvl="1" marL="914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□"/>
              <a:defRPr/>
            </a:lvl2pPr>
            <a:lvl3pPr indent="-330200" lvl="2" marL="1371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□"/>
              <a:defRPr/>
            </a:lvl4pPr>
            <a:lvl5pPr indent="-317500" lvl="4" marL="22860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" name="Google Shape;27;p4"/>
          <p:cNvSpPr txBox="1"/>
          <p:nvPr/>
        </p:nvSpPr>
        <p:spPr>
          <a:xfrm>
            <a:off x="159150" y="0"/>
            <a:ext cx="8661300" cy="25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App Quest 2019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595300" y="0"/>
            <a:ext cx="548700" cy="2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666666"/>
                </a:solidFill>
              </a:defRPr>
            </a:lvl1pPr>
            <a:lvl2pPr lvl="1">
              <a:buNone/>
              <a:defRPr>
                <a:solidFill>
                  <a:srgbClr val="666666"/>
                </a:solidFill>
              </a:defRPr>
            </a:lvl2pPr>
            <a:lvl3pPr lvl="2">
              <a:buNone/>
              <a:defRPr>
                <a:solidFill>
                  <a:srgbClr val="666666"/>
                </a:solidFill>
              </a:defRPr>
            </a:lvl3pPr>
            <a:lvl4pPr lvl="3">
              <a:buNone/>
              <a:defRPr>
                <a:solidFill>
                  <a:srgbClr val="666666"/>
                </a:solidFill>
              </a:defRPr>
            </a:lvl4pPr>
            <a:lvl5pPr lvl="4">
              <a:buNone/>
              <a:defRPr>
                <a:solidFill>
                  <a:srgbClr val="666666"/>
                </a:solidFill>
              </a:defRPr>
            </a:lvl5pPr>
            <a:lvl6pPr lvl="5">
              <a:buNone/>
              <a:defRPr>
                <a:solidFill>
                  <a:srgbClr val="666666"/>
                </a:solidFill>
              </a:defRPr>
            </a:lvl6pPr>
            <a:lvl7pPr lvl="6">
              <a:buNone/>
              <a:defRPr>
                <a:solidFill>
                  <a:srgbClr val="666666"/>
                </a:solidFill>
              </a:defRPr>
            </a:lvl7pPr>
            <a:lvl8pPr lvl="7">
              <a:buNone/>
              <a:defRPr>
                <a:solidFill>
                  <a:srgbClr val="666666"/>
                </a:solidFill>
              </a:defRPr>
            </a:lvl8pPr>
            <a:lvl9pPr lvl="8">
              <a:buNone/>
              <a:defRPr>
                <a:solidFill>
                  <a:srgbClr val="666666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30" name="Google Shape;30;p5"/>
          <p:cNvSpPr txBox="1"/>
          <p:nvPr/>
        </p:nvSpPr>
        <p:spPr>
          <a:xfrm>
            <a:off x="159150" y="0"/>
            <a:ext cx="8661300" cy="25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App Quest 2019</a:t>
            </a:r>
            <a:endParaRPr sz="10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8595300" y="0"/>
            <a:ext cx="548700" cy="25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b="1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b="1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b="1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b="1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b="1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b="1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b="1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b="1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b="1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159150" y="1181444"/>
            <a:ext cx="8910600" cy="44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66A3C8"/>
              </a:buClr>
              <a:buSzPts val="1800"/>
              <a:buFont typeface="Roboto"/>
              <a:buChar char="■"/>
              <a:defRPr sz="1800">
                <a:solidFill>
                  <a:srgbClr val="2A2A2A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42900" lvl="1" marL="914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A2A2A"/>
              </a:buClr>
              <a:buSzPts val="1800"/>
              <a:buFont typeface="Roboto"/>
              <a:buChar char="□"/>
              <a:defRPr sz="1800">
                <a:solidFill>
                  <a:srgbClr val="2A2A2A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30200" lvl="2" marL="1371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A3C8"/>
              </a:buClr>
              <a:buSzPts val="1600"/>
              <a:buFont typeface="Roboto"/>
              <a:buChar char="■"/>
              <a:defRPr sz="1600">
                <a:solidFill>
                  <a:srgbClr val="2A2A2A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30200" lvl="3" marL="18288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A2A2A"/>
              </a:buClr>
              <a:buSzPts val="1600"/>
              <a:buFont typeface="Roboto"/>
              <a:buChar char="□"/>
              <a:defRPr sz="1600">
                <a:solidFill>
                  <a:srgbClr val="2A2A2A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A2A2A"/>
              </a:buClr>
              <a:buSzPts val="1400"/>
              <a:buFont typeface="Roboto"/>
              <a:buChar char="○"/>
              <a:defRPr>
                <a:solidFill>
                  <a:srgbClr val="2A2A2A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A2A2A"/>
              </a:buClr>
              <a:buSzPts val="1400"/>
              <a:buFont typeface="Roboto"/>
              <a:buChar char="■"/>
              <a:defRPr>
                <a:solidFill>
                  <a:srgbClr val="2A2A2A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A2A2A"/>
              </a:buClr>
              <a:buSzPts val="1400"/>
              <a:buFont typeface="Roboto"/>
              <a:buChar char="●"/>
              <a:defRPr>
                <a:solidFill>
                  <a:srgbClr val="2A2A2A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A2A2A"/>
              </a:buClr>
              <a:buSzPts val="1400"/>
              <a:buFont typeface="Roboto"/>
              <a:buChar char="○"/>
              <a:defRPr>
                <a:solidFill>
                  <a:srgbClr val="2A2A2A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A2A2A"/>
              </a:buClr>
              <a:buSzPts val="1400"/>
              <a:buFont typeface="Roboto"/>
              <a:buChar char="■"/>
              <a:defRPr>
                <a:solidFill>
                  <a:srgbClr val="2A2A2A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type="title"/>
          </p:nvPr>
        </p:nvSpPr>
        <p:spPr>
          <a:xfrm>
            <a:off x="152400" y="288667"/>
            <a:ext cx="8917500" cy="76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"/>
              <a:buNone/>
              <a:defRPr b="1" sz="3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2.png"/><Relationship Id="rId4" Type="http://schemas.openxmlformats.org/officeDocument/2006/relationships/image" Target="../media/image10.png"/><Relationship Id="rId5" Type="http://schemas.openxmlformats.org/officeDocument/2006/relationships/image" Target="../media/image31.png"/><Relationship Id="rId6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jpg"/><Relationship Id="rId4" Type="http://schemas.openxmlformats.org/officeDocument/2006/relationships/image" Target="../media/image14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9.png"/><Relationship Id="rId4" Type="http://schemas.openxmlformats.org/officeDocument/2006/relationships/image" Target="../media/image1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5.jpg"/><Relationship Id="rId4" Type="http://schemas.openxmlformats.org/officeDocument/2006/relationships/image" Target="../media/image29.jpg"/><Relationship Id="rId5" Type="http://schemas.openxmlformats.org/officeDocument/2006/relationships/image" Target="../media/image27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3.jpg"/><Relationship Id="rId4" Type="http://schemas.openxmlformats.org/officeDocument/2006/relationships/image" Target="../media/image24.png"/><Relationship Id="rId5" Type="http://schemas.openxmlformats.org/officeDocument/2006/relationships/image" Target="../media/image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0.png"/><Relationship Id="rId4" Type="http://schemas.openxmlformats.org/officeDocument/2006/relationships/image" Target="../media/image21.png"/><Relationship Id="rId5" Type="http://schemas.openxmlformats.org/officeDocument/2006/relationships/image" Target="../media/image26.png"/><Relationship Id="rId6" Type="http://schemas.openxmlformats.org/officeDocument/2006/relationships/image" Target="../media/image2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2019.appquest.ch/aufgabenstellungen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2019.appquest.ch/coaches" TargetMode="External"/><Relationship Id="rId4" Type="http://schemas.openxmlformats.org/officeDocument/2006/relationships/hyperlink" Target="mailto:mirko.stocker@hsr.ch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8.jpg"/><Relationship Id="rId4" Type="http://schemas.openxmlformats.org/officeDocument/2006/relationships/image" Target="../media/image6.png"/><Relationship Id="rId5" Type="http://schemas.openxmlformats.org/officeDocument/2006/relationships/image" Target="../media/image12.png"/><Relationship Id="rId6" Type="http://schemas.openxmlformats.org/officeDocument/2006/relationships/image" Target="../media/image7.jpg"/><Relationship Id="rId7" Type="http://schemas.openxmlformats.org/officeDocument/2006/relationships/image" Target="../media/image8.png"/><Relationship Id="rId8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"/>
          <p:cNvSpPr txBox="1"/>
          <p:nvPr>
            <p:ph type="ctrTitle"/>
          </p:nvPr>
        </p:nvSpPr>
        <p:spPr>
          <a:xfrm>
            <a:off x="423003" y="1211168"/>
            <a:ext cx="7772400" cy="95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lang="de"/>
              <a:t>Willkommen zur App Quest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36" name="Google Shape;36;p6"/>
          <p:cNvSpPr/>
          <p:nvPr/>
        </p:nvSpPr>
        <p:spPr>
          <a:xfrm>
            <a:off x="6299100" y="3714250"/>
            <a:ext cx="2731500" cy="1881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>
                <a:latin typeface="Roboto"/>
                <a:ea typeface="Roboto"/>
                <a:cs typeface="Roboto"/>
                <a:sym typeface="Roboto"/>
              </a:rPr>
              <a:t>WLAN</a:t>
            </a:r>
            <a:r>
              <a:rPr lang="de">
                <a:latin typeface="Roboto"/>
                <a:ea typeface="Roboto"/>
                <a:cs typeface="Roboto"/>
                <a:sym typeface="Roboto"/>
              </a:rPr>
              <a:t>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Roboto"/>
                <a:ea typeface="Roboto"/>
                <a:cs typeface="Roboto"/>
                <a:sym typeface="Roboto"/>
              </a:rPr>
              <a:t>  SSID: 		HSR-WLAN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>
                <a:latin typeface="Roboto"/>
                <a:ea typeface="Roboto"/>
                <a:cs typeface="Roboto"/>
                <a:sym typeface="Roboto"/>
              </a:rPr>
              <a:t>Login im Browser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Roboto"/>
                <a:ea typeface="Roboto"/>
                <a:cs typeface="Roboto"/>
                <a:sym typeface="Roboto"/>
              </a:rPr>
              <a:t>  Voucher Code:	AppQuest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7" name="Google Shape;37;p6"/>
          <p:cNvPicPr preferRelativeResize="0"/>
          <p:nvPr/>
        </p:nvPicPr>
        <p:blipFill rotWithShape="1">
          <a:blip r:embed="rId3">
            <a:alphaModFix/>
          </a:blip>
          <a:srcRect b="21437" l="0" r="0" t="21997"/>
          <a:stretch/>
        </p:blipFill>
        <p:spPr>
          <a:xfrm>
            <a:off x="2952650" y="4336700"/>
            <a:ext cx="2889051" cy="99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5"/>
          <p:cNvSpPr txBox="1"/>
          <p:nvPr>
            <p:ph type="title"/>
          </p:nvPr>
        </p:nvSpPr>
        <p:spPr>
          <a:xfrm>
            <a:off x="152400" y="260951"/>
            <a:ext cx="8934600" cy="76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324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lang="de"/>
              <a:t>Um was geht es überhaupt?</a:t>
            </a:r>
            <a:endParaRPr/>
          </a:p>
        </p:txBody>
      </p:sp>
      <p:sp>
        <p:nvSpPr>
          <p:cNvPr id="101" name="Google Shape;101;p15"/>
          <p:cNvSpPr txBox="1"/>
          <p:nvPr>
            <p:ph idx="1" type="body"/>
          </p:nvPr>
        </p:nvSpPr>
        <p:spPr>
          <a:xfrm>
            <a:off x="153607" y="1177429"/>
            <a:ext cx="8934600" cy="445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■"/>
            </a:pPr>
            <a:r>
              <a:rPr lang="de"/>
              <a:t>Starthilfe in die App-Programmierung: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□"/>
            </a:pPr>
            <a:r>
              <a:rPr lang="de"/>
              <a:t>Einrichten der Entwicklungsumgebung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□"/>
            </a:pPr>
            <a:r>
              <a:rPr lang="de"/>
              <a:t>Einführung in die Entwicklung für </a:t>
            </a:r>
            <a:r>
              <a:rPr b="1" lang="de"/>
              <a:t>Android mit Java </a:t>
            </a:r>
            <a:r>
              <a:rPr lang="de"/>
              <a:t>oder </a:t>
            </a:r>
            <a:r>
              <a:rPr b="1" lang="de"/>
              <a:t>iOS mit Swift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de"/>
              <a:t>Im Team 5 Apps in 12 Wochen entwickeln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□"/>
            </a:pPr>
            <a:r>
              <a:rPr lang="de"/>
              <a:t>Selbststudium (primär Online-Ressourcen von Google und Apple)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□"/>
            </a:pPr>
            <a:r>
              <a:rPr lang="de"/>
              <a:t>Hilfestellungen bei Problemen von euren Coaches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□"/>
            </a:pPr>
            <a:r>
              <a:rPr lang="de"/>
              <a:t>Teams lösen die Aufgaben selbständig, kein Austausch mit anderen Teams.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de"/>
              <a:t>Die Chance, den Treasure Hunt am 7. Dezember zu gewinnen!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6"/>
          <p:cNvSpPr txBox="1"/>
          <p:nvPr>
            <p:ph type="title"/>
          </p:nvPr>
        </p:nvSpPr>
        <p:spPr>
          <a:xfrm>
            <a:off x="152400" y="260951"/>
            <a:ext cx="8934600" cy="76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324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lang="de"/>
              <a:t>Der Ablauf</a:t>
            </a:r>
            <a:endParaRPr/>
          </a:p>
        </p:txBody>
      </p:sp>
      <p:grpSp>
        <p:nvGrpSpPr>
          <p:cNvPr id="107" name="Google Shape;107;p16"/>
          <p:cNvGrpSpPr/>
          <p:nvPr/>
        </p:nvGrpSpPr>
        <p:grpSpPr>
          <a:xfrm>
            <a:off x="860225" y="1418575"/>
            <a:ext cx="1782274" cy="1270952"/>
            <a:chOff x="336350" y="1176571"/>
            <a:chExt cx="2083800" cy="1525204"/>
          </a:xfrm>
        </p:grpSpPr>
        <p:pic>
          <p:nvPicPr>
            <p:cNvPr descr="Wavy checkered flag by J_Alves - A checkered flag, used to mark the end of a car race, wavy version. Drawn in Inkscape." id="108" name="Google Shape;108;p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94950" y="1593325"/>
              <a:ext cx="1053026" cy="11084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9" name="Google Shape;109;p16"/>
            <p:cNvSpPr txBox="1"/>
            <p:nvPr/>
          </p:nvSpPr>
          <p:spPr>
            <a:xfrm>
              <a:off x="336350" y="1176571"/>
              <a:ext cx="2083800" cy="36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>
                  <a:latin typeface="Roboto"/>
                  <a:ea typeface="Roboto"/>
                  <a:cs typeface="Roboto"/>
                  <a:sym typeface="Roboto"/>
                </a:rPr>
                <a:t>Bootcamp &amp; 1. App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cxnSp>
        <p:nvCxnSpPr>
          <p:cNvPr id="110" name="Google Shape;110;p16"/>
          <p:cNvCxnSpPr/>
          <p:nvPr/>
        </p:nvCxnSpPr>
        <p:spPr>
          <a:xfrm>
            <a:off x="2388234" y="2112039"/>
            <a:ext cx="1071300" cy="0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1" name="Google Shape;111;p16"/>
          <p:cNvSpPr txBox="1"/>
          <p:nvPr/>
        </p:nvSpPr>
        <p:spPr>
          <a:xfrm>
            <a:off x="4153550" y="1392771"/>
            <a:ext cx="1053000" cy="30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Roboto"/>
                <a:ea typeface="Roboto"/>
                <a:cs typeface="Roboto"/>
                <a:sym typeface="Roboto"/>
              </a:rPr>
              <a:t>2. App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2" name="Google Shape;112;p16"/>
          <p:cNvGrpSpPr/>
          <p:nvPr/>
        </p:nvGrpSpPr>
        <p:grpSpPr>
          <a:xfrm>
            <a:off x="1395437" y="2786795"/>
            <a:ext cx="443644" cy="432233"/>
            <a:chOff x="748288" y="2810875"/>
            <a:chExt cx="518700" cy="518700"/>
          </a:xfrm>
        </p:grpSpPr>
        <p:sp>
          <p:nvSpPr>
            <p:cNvPr id="113" name="Google Shape;113;p16"/>
            <p:cNvSpPr/>
            <p:nvPr/>
          </p:nvSpPr>
          <p:spPr>
            <a:xfrm>
              <a:off x="748288" y="2810875"/>
              <a:ext cx="518700" cy="518700"/>
            </a:xfrm>
            <a:prstGeom prst="roundRect">
              <a:avLst>
                <a:gd fmla="val 16667" name="adj"/>
              </a:avLst>
            </a:prstGeom>
            <a:solidFill>
              <a:srgbClr val="6AA8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descr="Android Logo Transparent Background" id="114" name="Google Shape;114;p16" title="Android Logo Transparent Background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25700" y="2888275"/>
              <a:ext cx="363900" cy="3639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5" name="Google Shape;115;p16"/>
          <p:cNvGrpSpPr/>
          <p:nvPr/>
        </p:nvGrpSpPr>
        <p:grpSpPr>
          <a:xfrm>
            <a:off x="4313549" y="1976730"/>
            <a:ext cx="443644" cy="432233"/>
            <a:chOff x="748288" y="2810875"/>
            <a:chExt cx="518700" cy="518700"/>
          </a:xfrm>
        </p:grpSpPr>
        <p:sp>
          <p:nvSpPr>
            <p:cNvPr id="116" name="Google Shape;116;p16"/>
            <p:cNvSpPr/>
            <p:nvPr/>
          </p:nvSpPr>
          <p:spPr>
            <a:xfrm>
              <a:off x="748288" y="2810875"/>
              <a:ext cx="518700" cy="518700"/>
            </a:xfrm>
            <a:prstGeom prst="roundRect">
              <a:avLst>
                <a:gd fmla="val 16667" name="adj"/>
              </a:avLst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descr="Android Logo Transparent Background" id="117" name="Google Shape;117;p16" title="Android Logo Transparent Background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25700" y="2888275"/>
              <a:ext cx="363900" cy="363900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118" name="Google Shape;118;p16"/>
          <p:cNvCxnSpPr/>
          <p:nvPr/>
        </p:nvCxnSpPr>
        <p:spPr>
          <a:xfrm>
            <a:off x="5155367" y="2112039"/>
            <a:ext cx="1071300" cy="0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119" name="Google Shape;119;p16"/>
          <p:cNvGrpSpPr/>
          <p:nvPr/>
        </p:nvGrpSpPr>
        <p:grpSpPr>
          <a:xfrm>
            <a:off x="6853392" y="1976730"/>
            <a:ext cx="443644" cy="432233"/>
            <a:chOff x="748288" y="2810875"/>
            <a:chExt cx="518700" cy="518700"/>
          </a:xfrm>
        </p:grpSpPr>
        <p:sp>
          <p:nvSpPr>
            <p:cNvPr id="120" name="Google Shape;120;p16"/>
            <p:cNvSpPr/>
            <p:nvPr/>
          </p:nvSpPr>
          <p:spPr>
            <a:xfrm>
              <a:off x="748288" y="2810875"/>
              <a:ext cx="518700" cy="518700"/>
            </a:xfrm>
            <a:prstGeom prst="roundRect">
              <a:avLst>
                <a:gd fmla="val 16667" name="adj"/>
              </a:avLst>
            </a:prstGeom>
            <a:solidFill>
              <a:srgbClr val="8E7C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descr="Android Logo Transparent Background" id="121" name="Google Shape;121;p16" title="Android Logo Transparent Background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25700" y="2888275"/>
              <a:ext cx="363900" cy="3639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2" name="Google Shape;122;p16"/>
          <p:cNvSpPr txBox="1"/>
          <p:nvPr/>
        </p:nvSpPr>
        <p:spPr>
          <a:xfrm>
            <a:off x="7070225" y="1392771"/>
            <a:ext cx="1053000" cy="30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Roboto"/>
                <a:ea typeface="Roboto"/>
                <a:cs typeface="Roboto"/>
                <a:sym typeface="Roboto"/>
              </a:rPr>
              <a:t>3. App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3" name="Google Shape;123;p16"/>
          <p:cNvSpPr txBox="1"/>
          <p:nvPr/>
        </p:nvSpPr>
        <p:spPr>
          <a:xfrm>
            <a:off x="6934826" y="3805773"/>
            <a:ext cx="900600" cy="30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Roboto"/>
                <a:ea typeface="Roboto"/>
                <a:cs typeface="Roboto"/>
                <a:sym typeface="Roboto"/>
              </a:rPr>
              <a:t>4. App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24" name="Google Shape;124;p16"/>
          <p:cNvGrpSpPr/>
          <p:nvPr/>
        </p:nvGrpSpPr>
        <p:grpSpPr>
          <a:xfrm>
            <a:off x="7005792" y="4389736"/>
            <a:ext cx="443644" cy="432233"/>
            <a:chOff x="748288" y="2810875"/>
            <a:chExt cx="518700" cy="518700"/>
          </a:xfrm>
        </p:grpSpPr>
        <p:sp>
          <p:nvSpPr>
            <p:cNvPr id="125" name="Google Shape;125;p16"/>
            <p:cNvSpPr/>
            <p:nvPr/>
          </p:nvSpPr>
          <p:spPr>
            <a:xfrm>
              <a:off x="748288" y="2810875"/>
              <a:ext cx="518700" cy="518700"/>
            </a:xfrm>
            <a:prstGeom prst="roundRect">
              <a:avLst>
                <a:gd fmla="val 16667" name="adj"/>
              </a:avLst>
            </a:prstGeom>
            <a:solidFill>
              <a:srgbClr val="A64D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descr="Android Logo Transparent Background" id="126" name="Google Shape;126;p16" title="Android Logo Transparent Background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25700" y="2888275"/>
              <a:ext cx="363900" cy="363900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127" name="Google Shape;127;p16"/>
          <p:cNvCxnSpPr/>
          <p:nvPr/>
        </p:nvCxnSpPr>
        <p:spPr>
          <a:xfrm>
            <a:off x="7075212" y="2639978"/>
            <a:ext cx="0" cy="948600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8" name="Google Shape;128;p16"/>
          <p:cNvSpPr txBox="1"/>
          <p:nvPr/>
        </p:nvSpPr>
        <p:spPr>
          <a:xfrm>
            <a:off x="2003126" y="3588475"/>
            <a:ext cx="2346000" cy="30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Roboto"/>
                <a:ea typeface="Roboto"/>
                <a:cs typeface="Roboto"/>
                <a:sym typeface="Roboto"/>
              </a:rPr>
              <a:t>Treasure Hunt &amp; 5. App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29" name="Google Shape;129;p16"/>
          <p:cNvGrpSpPr/>
          <p:nvPr/>
        </p:nvGrpSpPr>
        <p:grpSpPr>
          <a:xfrm>
            <a:off x="3579709" y="4389737"/>
            <a:ext cx="443644" cy="432233"/>
            <a:chOff x="748288" y="2810875"/>
            <a:chExt cx="518700" cy="518700"/>
          </a:xfrm>
        </p:grpSpPr>
        <p:sp>
          <p:nvSpPr>
            <p:cNvPr id="130" name="Google Shape;130;p16"/>
            <p:cNvSpPr/>
            <p:nvPr/>
          </p:nvSpPr>
          <p:spPr>
            <a:xfrm>
              <a:off x="748288" y="2810875"/>
              <a:ext cx="518700" cy="518700"/>
            </a:xfrm>
            <a:prstGeom prst="roundRect">
              <a:avLst>
                <a:gd fmla="val 16667" name="adj"/>
              </a:avLst>
            </a:prstGeom>
            <a:solidFill>
              <a:srgbClr val="FFE5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descr="Android Logo Transparent Background" id="131" name="Google Shape;131;p16" title="Android Logo Transparent Background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25700" y="2888275"/>
              <a:ext cx="363900" cy="3639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Treasure Map by hextrust - Created using&#10;shokunin_World_Map&#10;and&#10;revans2_Landscape_Parchment_Background" id="132" name="Google Shape;132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90144" y="3967731"/>
            <a:ext cx="1115108" cy="9485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3" name="Google Shape;133;p16"/>
          <p:cNvCxnSpPr/>
          <p:nvPr/>
        </p:nvCxnSpPr>
        <p:spPr>
          <a:xfrm rot="10800000">
            <a:off x="5261700" y="4605963"/>
            <a:ext cx="1071300" cy="0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34" name="Google Shape;134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60225" y="3053888"/>
            <a:ext cx="342900" cy="3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26338" y="2297063"/>
            <a:ext cx="342900" cy="3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58950" y="2297063"/>
            <a:ext cx="342900" cy="3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93800" y="4674850"/>
            <a:ext cx="342900" cy="3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37260" y="4674850"/>
            <a:ext cx="342900" cy="34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7"/>
          <p:cNvSpPr txBox="1"/>
          <p:nvPr>
            <p:ph type="title"/>
          </p:nvPr>
        </p:nvSpPr>
        <p:spPr>
          <a:xfrm>
            <a:off x="152400" y="260951"/>
            <a:ext cx="8934600" cy="76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324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lang="de"/>
              <a:t>Die 5 Apps</a:t>
            </a:r>
            <a:endParaRPr/>
          </a:p>
        </p:txBody>
      </p:sp>
      <p:sp>
        <p:nvSpPr>
          <p:cNvPr id="144" name="Google Shape;144;p17"/>
          <p:cNvSpPr txBox="1"/>
          <p:nvPr>
            <p:ph idx="1" type="body"/>
          </p:nvPr>
        </p:nvSpPr>
        <p:spPr>
          <a:xfrm>
            <a:off x="153600" y="1177426"/>
            <a:ext cx="8934600" cy="344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■"/>
            </a:pPr>
            <a:r>
              <a:rPr lang="de"/>
              <a:t>5 Apps, welche diverse technische Bereiche der App-Programmierung abdecken: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□"/>
            </a:pPr>
            <a:r>
              <a:rPr lang="de"/>
              <a:t>Einfache Views und mehrseitige Apps erstellen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□"/>
            </a:pPr>
            <a:r>
              <a:rPr lang="de"/>
              <a:t>Existierende Komponenten und Libraries einbinden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□"/>
            </a:pPr>
            <a:r>
              <a:rPr lang="de"/>
              <a:t>Sensordaten auslesen und mit der Umwelt interagieren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□"/>
            </a:pPr>
            <a:r>
              <a:rPr lang="de"/>
              <a:t>Kamera, Karten, Touch, etc.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de"/>
              <a:t>Alle Teams erhalten dieselben Aufgabenstellungen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de"/>
              <a:t>Apps für Eigengebrauch am Treasure Hunt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de"/>
              <a:t>Zum Teil wird es Vorlagen geben für besonders knifflige Teile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8"/>
          <p:cNvSpPr txBox="1"/>
          <p:nvPr>
            <p:ph idx="1" type="body"/>
          </p:nvPr>
        </p:nvSpPr>
        <p:spPr>
          <a:xfrm>
            <a:off x="153607" y="1177429"/>
            <a:ext cx="8934600" cy="445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de"/>
              <a:t>Jeder Schatzsucher braucht einen zuverlässigen Metalldetektor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de"/>
              <a:t>In welcher Truhe ist wohl der Schatz versteckt?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18"/>
          <p:cNvSpPr txBox="1"/>
          <p:nvPr>
            <p:ph type="title"/>
          </p:nvPr>
        </p:nvSpPr>
        <p:spPr>
          <a:xfrm>
            <a:off x="152400" y="260951"/>
            <a:ext cx="8934600" cy="76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324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lang="de"/>
              <a:t>1. App Metalldetektor</a:t>
            </a:r>
            <a:endParaRPr/>
          </a:p>
        </p:txBody>
      </p:sp>
      <p:pic>
        <p:nvPicPr>
          <p:cNvPr id="151" name="Google Shape;151;p18"/>
          <p:cNvPicPr preferRelativeResize="0"/>
          <p:nvPr/>
        </p:nvPicPr>
        <p:blipFill rotWithShape="1">
          <a:blip r:embed="rId3">
            <a:alphaModFix/>
          </a:blip>
          <a:srcRect b="15472" l="0" r="0" t="7206"/>
          <a:stretch/>
        </p:blipFill>
        <p:spPr>
          <a:xfrm>
            <a:off x="2487150" y="2828175"/>
            <a:ext cx="4265099" cy="2616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9"/>
          <p:cNvSpPr txBox="1"/>
          <p:nvPr>
            <p:ph type="title"/>
          </p:nvPr>
        </p:nvSpPr>
        <p:spPr>
          <a:xfrm>
            <a:off x="152400" y="260951"/>
            <a:ext cx="8934600" cy="76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324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lang="de"/>
              <a:t>2. App Dechiffrierer</a:t>
            </a:r>
            <a:endParaRPr/>
          </a:p>
        </p:txBody>
      </p:sp>
      <p:sp>
        <p:nvSpPr>
          <p:cNvPr id="157" name="Google Shape;157;p19"/>
          <p:cNvSpPr txBox="1"/>
          <p:nvPr>
            <p:ph idx="1" type="body"/>
          </p:nvPr>
        </p:nvSpPr>
        <p:spPr>
          <a:xfrm>
            <a:off x="153600" y="1177428"/>
            <a:ext cx="8934600" cy="120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de"/>
              <a:t>Versteckte Botschaften in Bildern erkennen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8" name="Google Shape;15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14625" y="2076203"/>
            <a:ext cx="2857500" cy="28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0"/>
          <p:cNvSpPr txBox="1"/>
          <p:nvPr>
            <p:ph type="title"/>
          </p:nvPr>
        </p:nvSpPr>
        <p:spPr>
          <a:xfrm>
            <a:off x="152400" y="260951"/>
            <a:ext cx="8934600" cy="76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324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lang="de"/>
              <a:t>3. App Memory</a:t>
            </a:r>
            <a:endParaRPr/>
          </a:p>
        </p:txBody>
      </p:sp>
      <p:sp>
        <p:nvSpPr>
          <p:cNvPr id="164" name="Google Shape;164;p20"/>
          <p:cNvSpPr txBox="1"/>
          <p:nvPr>
            <p:ph idx="1" type="body"/>
          </p:nvPr>
        </p:nvSpPr>
        <p:spPr>
          <a:xfrm>
            <a:off x="153600" y="1177422"/>
            <a:ext cx="8934600" cy="136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de"/>
              <a:t>Übereinstimmende Motive finden und fotografieren.</a:t>
            </a:r>
            <a:endParaRPr/>
          </a:p>
        </p:txBody>
      </p:sp>
      <p:pic>
        <p:nvPicPr>
          <p:cNvPr descr="IMG_20160811_141119" id="165" name="Google Shape;16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2900" y="2451200"/>
            <a:ext cx="3052233" cy="2279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G_20160811_141145" id="166" name="Google Shape;16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96475" y="2451200"/>
            <a:ext cx="3052250" cy="227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1"/>
          <p:cNvSpPr txBox="1"/>
          <p:nvPr>
            <p:ph idx="1" type="body"/>
          </p:nvPr>
        </p:nvSpPr>
        <p:spPr>
          <a:xfrm>
            <a:off x="153604" y="1177425"/>
            <a:ext cx="3831600" cy="445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de"/>
              <a:t>Finde die Münzen, die auf dem Gelände versteckt sind.</a:t>
            </a:r>
            <a:endParaRPr/>
          </a:p>
        </p:txBody>
      </p:sp>
      <p:sp>
        <p:nvSpPr>
          <p:cNvPr id="172" name="Google Shape;172;p21"/>
          <p:cNvSpPr txBox="1"/>
          <p:nvPr>
            <p:ph type="title"/>
          </p:nvPr>
        </p:nvSpPr>
        <p:spPr>
          <a:xfrm>
            <a:off x="152400" y="260951"/>
            <a:ext cx="8934600" cy="76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324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lang="de"/>
              <a:t>4. Münzensammler</a:t>
            </a:r>
            <a:endParaRPr/>
          </a:p>
        </p:txBody>
      </p:sp>
      <p:pic>
        <p:nvPicPr>
          <p:cNvPr id="173" name="Google Shape;17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82650" y="1412875"/>
            <a:ext cx="5311724" cy="3983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2"/>
          <p:cNvSpPr txBox="1"/>
          <p:nvPr>
            <p:ph idx="1" type="body"/>
          </p:nvPr>
        </p:nvSpPr>
        <p:spPr>
          <a:xfrm>
            <a:off x="153604" y="1177425"/>
            <a:ext cx="3831600" cy="445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de"/>
              <a:t>Übermittle Nachrichten via Morse-Code.</a:t>
            </a:r>
            <a:endParaRPr/>
          </a:p>
        </p:txBody>
      </p:sp>
      <p:sp>
        <p:nvSpPr>
          <p:cNvPr id="179" name="Google Shape;179;p22"/>
          <p:cNvSpPr txBox="1"/>
          <p:nvPr>
            <p:ph type="title"/>
          </p:nvPr>
        </p:nvSpPr>
        <p:spPr>
          <a:xfrm>
            <a:off x="152400" y="260951"/>
            <a:ext cx="8934600" cy="76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324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lang="de"/>
              <a:t>5</a:t>
            </a:r>
            <a:r>
              <a:rPr lang="de"/>
              <a:t>. Morse Encoder</a:t>
            </a:r>
            <a:endParaRPr/>
          </a:p>
        </p:txBody>
      </p:sp>
      <p:pic>
        <p:nvPicPr>
          <p:cNvPr id="180" name="Google Shape;18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1675" y="1338125"/>
            <a:ext cx="2313874" cy="4113548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3"/>
          <p:cNvSpPr txBox="1"/>
          <p:nvPr>
            <p:ph type="title"/>
          </p:nvPr>
        </p:nvSpPr>
        <p:spPr>
          <a:xfrm>
            <a:off x="152400" y="260951"/>
            <a:ext cx="8934600" cy="76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324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lang="de"/>
              <a:t>Aufwand</a:t>
            </a:r>
            <a:endParaRPr/>
          </a:p>
        </p:txBody>
      </p:sp>
      <p:pic>
        <p:nvPicPr>
          <p:cNvPr id="186" name="Google Shape;18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5025" y="2493125"/>
            <a:ext cx="3297862" cy="147395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7" name="Google Shape;187;p23"/>
          <p:cNvGrpSpPr/>
          <p:nvPr/>
        </p:nvGrpSpPr>
        <p:grpSpPr>
          <a:xfrm>
            <a:off x="4928525" y="2208266"/>
            <a:ext cx="3549125" cy="1746388"/>
            <a:chOff x="4928525" y="2650025"/>
            <a:chExt cx="3549125" cy="2095750"/>
          </a:xfrm>
        </p:grpSpPr>
        <p:pic>
          <p:nvPicPr>
            <p:cNvPr id="188" name="Google Shape;188;p23"/>
            <p:cNvPicPr preferRelativeResize="0"/>
            <p:nvPr/>
          </p:nvPicPr>
          <p:blipFill rotWithShape="1">
            <a:blip r:embed="rId4">
              <a:alphaModFix/>
            </a:blip>
            <a:srcRect b="0" l="0" r="0" t="-1698"/>
            <a:stretch/>
          </p:blipFill>
          <p:spPr>
            <a:xfrm>
              <a:off x="4928525" y="2947000"/>
              <a:ext cx="3549125" cy="17987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9" name="Google Shape;189;p23"/>
            <p:cNvSpPr/>
            <p:nvPr/>
          </p:nvSpPr>
          <p:spPr>
            <a:xfrm>
              <a:off x="6537250" y="2650025"/>
              <a:ext cx="1603800" cy="855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0" name="Google Shape;190;p23"/>
          <p:cNvSpPr txBox="1"/>
          <p:nvPr>
            <p:ph idx="1" type="body"/>
          </p:nvPr>
        </p:nvSpPr>
        <p:spPr>
          <a:xfrm>
            <a:off x="153607" y="1177429"/>
            <a:ext cx="8934600" cy="445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■"/>
            </a:pPr>
            <a:r>
              <a:rPr lang="de"/>
              <a:t>Aufwand: circa 4 Stunden pro Woche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de"/>
              <a:t>Rückblick vergangener App Quests (h / Woche):</a:t>
            </a:r>
            <a:endParaRPr/>
          </a:p>
        </p:txBody>
      </p:sp>
      <p:sp>
        <p:nvSpPr>
          <p:cNvPr id="191" name="Google Shape;191;p23"/>
          <p:cNvSpPr txBox="1"/>
          <p:nvPr/>
        </p:nvSpPr>
        <p:spPr>
          <a:xfrm>
            <a:off x="3205050" y="3967075"/>
            <a:ext cx="9687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latin typeface="Roboto"/>
                <a:ea typeface="Roboto"/>
                <a:cs typeface="Roboto"/>
                <a:sym typeface="Roboto"/>
              </a:rPr>
              <a:t>h / Woche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2" name="Google Shape;192;p23"/>
          <p:cNvSpPr txBox="1"/>
          <p:nvPr/>
        </p:nvSpPr>
        <p:spPr>
          <a:xfrm>
            <a:off x="7560075" y="3967075"/>
            <a:ext cx="9687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latin typeface="Roboto"/>
                <a:ea typeface="Roboto"/>
                <a:cs typeface="Roboto"/>
                <a:sym typeface="Roboto"/>
              </a:rPr>
              <a:t>h / Woche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3" name="Google Shape;193;p23"/>
          <p:cNvSpPr txBox="1"/>
          <p:nvPr/>
        </p:nvSpPr>
        <p:spPr>
          <a:xfrm rot="-5398935">
            <a:off x="102778" y="2725543"/>
            <a:ext cx="9687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latin typeface="Roboto"/>
                <a:ea typeface="Roboto"/>
                <a:cs typeface="Roboto"/>
                <a:sym typeface="Roboto"/>
              </a:rPr>
              <a:t># Teams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4" name="Google Shape;194;p23"/>
          <p:cNvSpPr txBox="1"/>
          <p:nvPr/>
        </p:nvSpPr>
        <p:spPr>
          <a:xfrm rot="-5398935">
            <a:off x="4293778" y="2725543"/>
            <a:ext cx="9687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latin typeface="Roboto"/>
                <a:ea typeface="Roboto"/>
                <a:cs typeface="Roboto"/>
                <a:sym typeface="Roboto"/>
              </a:rPr>
              <a:t># Teams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4"/>
          <p:cNvSpPr txBox="1"/>
          <p:nvPr>
            <p:ph type="title"/>
          </p:nvPr>
        </p:nvSpPr>
        <p:spPr>
          <a:xfrm>
            <a:off x="152400" y="260951"/>
            <a:ext cx="8934600" cy="76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324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lang="de"/>
              <a:t>Ablauf der App Quest</a:t>
            </a:r>
            <a:endParaRPr/>
          </a:p>
        </p:txBody>
      </p:sp>
      <p:graphicFrame>
        <p:nvGraphicFramePr>
          <p:cNvPr id="200" name="Google Shape;200;p24"/>
          <p:cNvGraphicFramePr/>
          <p:nvPr/>
        </p:nvGraphicFramePr>
        <p:xfrm>
          <a:off x="270450" y="1367646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{7966A2CC-D9FB-44B9-8B1F-D1F945A0EBF3}</a:tableStyleId>
              </a:tblPr>
              <a:tblGrid>
                <a:gridCol w="2800050"/>
                <a:gridCol w="5846700"/>
              </a:tblGrid>
              <a:tr h="317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Heute</a:t>
                      </a:r>
                      <a:endParaRPr sz="1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76200" marB="76200" marR="91425" marL="9142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Bootcamp, 1. App programmieren (nicht abgeben)</a:t>
                      </a:r>
                      <a:endParaRPr sz="1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76200" marB="76200" marR="91425" marL="9142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7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Samstag, 05. Oktober</a:t>
                      </a:r>
                      <a:endParaRPr sz="1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76200" marB="76200" marR="91425" marL="9142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Abgabe der 2. App an euren Coach (E-Mail)</a:t>
                      </a:r>
                      <a:endParaRPr sz="1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76200" marB="76200" marR="91425" marL="9142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7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8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Samstag,</a:t>
                      </a:r>
                      <a:r>
                        <a:rPr lang="de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 26. Oktober</a:t>
                      </a:r>
                      <a:endParaRPr sz="1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76200" marB="76200" marR="91425" marL="9142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Abgabe der 3. App an euren Coach</a:t>
                      </a:r>
                      <a:r>
                        <a:rPr lang="de" sz="18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(E-Mail)</a:t>
                      </a:r>
                      <a:endParaRPr sz="1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76200" marB="76200" marR="91425" marL="9142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7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8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Samstag,</a:t>
                      </a:r>
                      <a:r>
                        <a:rPr lang="de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 16. November</a:t>
                      </a:r>
                      <a:endParaRPr sz="1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76200" marB="76200" marR="91425" marL="9142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Abgabe der 4. App an euren Coach</a:t>
                      </a:r>
                      <a:r>
                        <a:rPr lang="de" sz="18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(E-Mail)</a:t>
                      </a:r>
                      <a:endParaRPr sz="1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76200" marB="76200" marR="91425" marL="9142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7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8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Samstag,</a:t>
                      </a:r>
                      <a:r>
                        <a:rPr lang="de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 07. Dezember</a:t>
                      </a:r>
                      <a:endParaRPr sz="1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76200" marB="76200" marR="91425" marL="9142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5. App </a:t>
                      </a:r>
                      <a:r>
                        <a:rPr lang="de" sz="18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fertigstellen (nicht mehr abgeben)</a:t>
                      </a:r>
                      <a:endParaRPr sz="1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Treasure Hunt an der HSR</a:t>
                      </a:r>
                      <a:endParaRPr sz="1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76200" marB="76200" marR="91425" marL="9142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"/>
          <p:cNvSpPr txBox="1"/>
          <p:nvPr>
            <p:ph type="title"/>
          </p:nvPr>
        </p:nvSpPr>
        <p:spPr>
          <a:xfrm>
            <a:off x="152400" y="260951"/>
            <a:ext cx="8934600" cy="76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324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de"/>
              <a:t>Hochschule für Technik Rapperswil</a:t>
            </a:r>
            <a:endParaRPr/>
          </a:p>
        </p:txBody>
      </p:sp>
      <p:sp>
        <p:nvSpPr>
          <p:cNvPr id="43" name="Google Shape;43;p7"/>
          <p:cNvSpPr txBox="1"/>
          <p:nvPr>
            <p:ph idx="1" type="body"/>
          </p:nvPr>
        </p:nvSpPr>
        <p:spPr>
          <a:xfrm>
            <a:off x="153600" y="1177431"/>
            <a:ext cx="8934600" cy="12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de" sz="2400"/>
              <a:t>Lernkultur und Lebensqualität am See</a:t>
            </a:r>
            <a:endParaRPr b="1" sz="2400"/>
          </a:p>
        </p:txBody>
      </p:sp>
      <p:pic>
        <p:nvPicPr>
          <p:cNvPr id="44" name="Google Shape;44;p7"/>
          <p:cNvPicPr preferRelativeResize="0"/>
          <p:nvPr/>
        </p:nvPicPr>
        <p:blipFill rotWithShape="1">
          <a:blip r:embed="rId3">
            <a:alphaModFix/>
          </a:blip>
          <a:srcRect b="0" l="398" r="0" t="0"/>
          <a:stretch/>
        </p:blipFill>
        <p:spPr>
          <a:xfrm>
            <a:off x="228600" y="2995150"/>
            <a:ext cx="8668557" cy="271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5"/>
          <p:cNvSpPr txBox="1"/>
          <p:nvPr>
            <p:ph type="title"/>
          </p:nvPr>
        </p:nvSpPr>
        <p:spPr>
          <a:xfrm>
            <a:off x="152400" y="260951"/>
            <a:ext cx="8934600" cy="76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324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lang="de"/>
              <a:t>Treasure Hunt – Die Schatzsuche</a:t>
            </a:r>
            <a:endParaRPr/>
          </a:p>
        </p:txBody>
      </p:sp>
      <p:pic>
        <p:nvPicPr>
          <p:cNvPr id="206" name="Google Shape;20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500" y="3919029"/>
            <a:ext cx="2582500" cy="17197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27300" y="3919029"/>
            <a:ext cx="2582500" cy="17197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50100" y="3919029"/>
            <a:ext cx="2582500" cy="1719771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25"/>
          <p:cNvSpPr txBox="1"/>
          <p:nvPr>
            <p:ph idx="1" type="body"/>
          </p:nvPr>
        </p:nvSpPr>
        <p:spPr>
          <a:xfrm>
            <a:off x="153600" y="1177434"/>
            <a:ext cx="8934600" cy="243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■"/>
            </a:pPr>
            <a:r>
              <a:rPr lang="de"/>
              <a:t>Verschiedene Posten mit Aufgaben auf dem Gelände der HSR verteilt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de"/>
              <a:t>Die 5 entwickelten Apps ermöglichen euch die Aufgaben zu lösen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de"/>
              <a:t>Gelöste Aufgaben geben Punkte (zum Punktesystem gleich mehr)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de"/>
              <a:t>Das Team mit den meisten Punkten gewinnt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de"/>
              <a:t>Ein zweites Gewinnerteam wird ausgelost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de"/>
              <a:t>Preis: Jedes Teammitglied erhält einen 700.- Digitec-Gutschein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6"/>
          <p:cNvSpPr txBox="1"/>
          <p:nvPr>
            <p:ph type="title"/>
          </p:nvPr>
        </p:nvSpPr>
        <p:spPr>
          <a:xfrm>
            <a:off x="152400" y="260951"/>
            <a:ext cx="8934600" cy="76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324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lang="de"/>
              <a:t>Punktesystem</a:t>
            </a:r>
            <a:endParaRPr/>
          </a:p>
        </p:txBody>
      </p:sp>
      <p:sp>
        <p:nvSpPr>
          <p:cNvPr id="215" name="Google Shape;215;p26"/>
          <p:cNvSpPr txBox="1"/>
          <p:nvPr>
            <p:ph idx="1" type="body"/>
          </p:nvPr>
        </p:nvSpPr>
        <p:spPr>
          <a:xfrm>
            <a:off x="153607" y="1177429"/>
            <a:ext cx="8934600" cy="445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■"/>
            </a:pPr>
            <a:r>
              <a:rPr lang="de"/>
              <a:t>Während der Schatzsuche gilt es Punkte zu sammeln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de"/>
              <a:t>Punkte gibt es für: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□"/>
            </a:pPr>
            <a:r>
              <a:rPr lang="de"/>
              <a:t>Abgabe der </a:t>
            </a:r>
            <a:r>
              <a:rPr b="1" lang="de"/>
              <a:t>2., 3. und 4. App</a:t>
            </a:r>
            <a:r>
              <a:rPr lang="de"/>
              <a:t> (0-3 Punkte pro Abgabe)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□"/>
            </a:pPr>
            <a:r>
              <a:rPr lang="de"/>
              <a:t>Wenn die Abgabe nicht rechtzeitig erfolgt gibt es 0 Punkte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□"/>
            </a:pPr>
            <a:r>
              <a:rPr lang="de"/>
              <a:t>Lösen der Aufgaben am Treasure Hunt (ca. 60 Punkte!)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de"/>
              <a:t>Nicht alle fünf Apps geschafft? Kein Problem! </a:t>
            </a:r>
            <a:br>
              <a:rPr lang="de"/>
            </a:br>
            <a:r>
              <a:rPr lang="de"/>
              <a:t>Ein zweites Siegerteam wird ausgelost: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□"/>
            </a:pPr>
            <a:r>
              <a:rPr lang="de"/>
              <a:t>Das 1. Drittel der Teilnehmenden erhält 2 Lose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□"/>
            </a:pPr>
            <a:r>
              <a:rPr lang="de"/>
              <a:t>Das 2. Drittel der </a:t>
            </a:r>
            <a:r>
              <a:rPr lang="de"/>
              <a:t>Teilnehmenden </a:t>
            </a:r>
            <a:r>
              <a:rPr lang="de"/>
              <a:t>erhält 1 Los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□"/>
            </a:pPr>
            <a:r>
              <a:rPr lang="de"/>
              <a:t>Das 3. Drittel der </a:t>
            </a:r>
            <a:r>
              <a:rPr lang="de"/>
              <a:t>Teilnehmenden </a:t>
            </a:r>
            <a:r>
              <a:rPr lang="de"/>
              <a:t>erhält leider kein Los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7"/>
          <p:cNvSpPr/>
          <p:nvPr/>
        </p:nvSpPr>
        <p:spPr>
          <a:xfrm>
            <a:off x="6472850" y="2282050"/>
            <a:ext cx="1702800" cy="30225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27"/>
          <p:cNvSpPr txBox="1"/>
          <p:nvPr>
            <p:ph type="title"/>
          </p:nvPr>
        </p:nvSpPr>
        <p:spPr>
          <a:xfrm>
            <a:off x="152400" y="260951"/>
            <a:ext cx="8934600" cy="76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324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lang="de"/>
              <a:t>Logbuch für die erreichten Ziele</a:t>
            </a:r>
            <a:endParaRPr/>
          </a:p>
        </p:txBody>
      </p:sp>
      <p:sp>
        <p:nvSpPr>
          <p:cNvPr id="222" name="Google Shape;222;p27"/>
          <p:cNvSpPr txBox="1"/>
          <p:nvPr>
            <p:ph idx="1" type="body"/>
          </p:nvPr>
        </p:nvSpPr>
        <p:spPr>
          <a:xfrm>
            <a:off x="153602" y="1177438"/>
            <a:ext cx="6539400" cy="445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de"/>
              <a:t>Am Treasure Hunt werden Punkte in der von uns entwickelten Logbuch-App gesammelt: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■"/>
            </a:pPr>
            <a:r>
              <a:rPr lang="de"/>
              <a:t>Erfasst alle erreichten Ziele und lädt sie auf unseren Server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de"/>
              <a:t>Überprüft ob das Format korrekt ist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de"/>
              <a:t>Die Logbuch-App wird in die 5 Apps eingebunden (wie genau das funktioniert wird im Laufe des Tages klar werden)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de"/>
              <a:t>Anleitung zum Einbinden auf der Webseite, wird</a:t>
            </a:r>
            <a:br>
              <a:rPr lang="de"/>
            </a:br>
            <a:r>
              <a:rPr lang="de"/>
              <a:t>heute Nachmittag schon gemacht</a:t>
            </a:r>
            <a:endParaRPr/>
          </a:p>
        </p:txBody>
      </p:sp>
      <p:pic>
        <p:nvPicPr>
          <p:cNvPr id="223" name="Google Shape;22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72850" y="2282750"/>
            <a:ext cx="1702801" cy="302716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appquest.hsr.ch/2015/wp-content/uploads/android-logbuch.png" id="224" name="Google Shape;224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02200" y="513846"/>
            <a:ext cx="1464292" cy="28649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96652" y="1255821"/>
            <a:ext cx="435626" cy="344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8"/>
          <p:cNvSpPr txBox="1"/>
          <p:nvPr>
            <p:ph type="title"/>
          </p:nvPr>
        </p:nvSpPr>
        <p:spPr>
          <a:xfrm>
            <a:off x="152400" y="260951"/>
            <a:ext cx="8934600" cy="76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324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lang="de"/>
              <a:t>Wie werden Punkte gesammelt?</a:t>
            </a:r>
            <a:endParaRPr/>
          </a:p>
        </p:txBody>
      </p:sp>
      <p:pic>
        <p:nvPicPr>
          <p:cNvPr descr="Server 1 by ericlemerdy - color server icon" id="231" name="Google Shape;23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29225" y="4249708"/>
            <a:ext cx="833083" cy="128414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2" name="Google Shape;232;p28"/>
          <p:cNvCxnSpPr>
            <a:stCxn id="233" idx="3"/>
            <a:endCxn id="231" idx="1"/>
          </p:cNvCxnSpPr>
          <p:nvPr/>
        </p:nvCxnSpPr>
        <p:spPr>
          <a:xfrm>
            <a:off x="6766225" y="4891781"/>
            <a:ext cx="12630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descr="QRCode" id="234" name="Google Shape;234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53550" y="4635102"/>
            <a:ext cx="513375" cy="51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97450" y="582396"/>
            <a:ext cx="2288792" cy="15241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6" name="Google Shape;236;p28"/>
          <p:cNvCxnSpPr>
            <a:stCxn id="234" idx="3"/>
            <a:endCxn id="233" idx="1"/>
          </p:cNvCxnSpPr>
          <p:nvPr/>
        </p:nvCxnSpPr>
        <p:spPr>
          <a:xfrm>
            <a:off x="4366925" y="4891789"/>
            <a:ext cx="12630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7" name="Google Shape;237;p28"/>
          <p:cNvSpPr txBox="1"/>
          <p:nvPr/>
        </p:nvSpPr>
        <p:spPr>
          <a:xfrm>
            <a:off x="4646775" y="4571604"/>
            <a:ext cx="908700" cy="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Lösung</a:t>
            </a:r>
            <a:endParaRPr/>
          </a:p>
        </p:txBody>
      </p:sp>
      <p:sp>
        <p:nvSpPr>
          <p:cNvPr id="238" name="Google Shape;238;p28"/>
          <p:cNvSpPr txBox="1"/>
          <p:nvPr>
            <p:ph idx="1" type="body"/>
          </p:nvPr>
        </p:nvSpPr>
        <p:spPr>
          <a:xfrm>
            <a:off x="153600" y="1177423"/>
            <a:ext cx="8934600" cy="33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■"/>
            </a:pPr>
            <a:r>
              <a:rPr lang="de"/>
              <a:t>Aufgaben sind zum Beispiel mit Barcodes markiert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de"/>
              <a:t>Im Barcode steht beispielsweise ein Lösungswort, </a:t>
            </a:r>
            <a:br>
              <a:rPr lang="de"/>
            </a:br>
            <a:r>
              <a:rPr lang="de"/>
              <a:t>das im Logbuch eingetragen wird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de"/>
              <a:t>Häufig sind auch noch Zusatzinformationen nötig, je nach Applikation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de"/>
              <a:t>In der Aufgabenstellung ist angegeben, welche Daten ins Logbuch eingetragen werden.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de"/>
              <a:t>Achtung: unbedingt das Format korrekt umsetzen, da der Server sonst die Aufgabe nicht erkennt!</a:t>
            </a:r>
            <a:endParaRPr/>
          </a:p>
        </p:txBody>
      </p:sp>
      <p:pic>
        <p:nvPicPr>
          <p:cNvPr descr="http://appquest.hsr.ch/2015/wp-content/uploads/android-logbuch.png" id="239" name="Google Shape;239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92728" y="4129729"/>
            <a:ext cx="778998" cy="1524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9"/>
          <p:cNvSpPr txBox="1"/>
          <p:nvPr>
            <p:ph type="title"/>
          </p:nvPr>
        </p:nvSpPr>
        <p:spPr>
          <a:xfrm>
            <a:off x="152400" y="260951"/>
            <a:ext cx="8934600" cy="76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324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lang="de"/>
              <a:t>Betreuung während der 12 Wochen</a:t>
            </a:r>
            <a:endParaRPr/>
          </a:p>
        </p:txBody>
      </p:sp>
      <p:sp>
        <p:nvSpPr>
          <p:cNvPr id="245" name="Google Shape;245;p29"/>
          <p:cNvSpPr txBox="1"/>
          <p:nvPr>
            <p:ph idx="1" type="body"/>
          </p:nvPr>
        </p:nvSpPr>
        <p:spPr>
          <a:xfrm>
            <a:off x="153607" y="1177429"/>
            <a:ext cx="8934600" cy="445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■"/>
            </a:pPr>
            <a:r>
              <a:rPr lang="de"/>
              <a:t>Jedes Team erhält einen persönlichen Betreuer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de"/>
              <a:t>Betreuer sind Informatik-Studenten der HSR sowie Mitarbeiter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□"/>
            </a:pPr>
            <a:r>
              <a:rPr lang="de"/>
              <a:t>pro Woche steht den Coaches 1 Stunde für die Betreuung zur Verfügung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□"/>
            </a:pPr>
            <a:r>
              <a:rPr lang="de"/>
              <a:t>helfen bei allen Fragen und Problemen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de"/>
              <a:t>Aufgabenstellungen werden auf </a:t>
            </a:r>
            <a:r>
              <a:rPr lang="de" u="sng">
                <a:solidFill>
                  <a:schemeClr val="hlink"/>
                </a:solidFill>
                <a:hlinkClick r:id="rId3"/>
              </a:rPr>
              <a:t>2019.appquest.ch</a:t>
            </a:r>
            <a:r>
              <a:rPr lang="de"/>
              <a:t> (Passwort 2019) zur Verfügung gestellt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de"/>
              <a:t>Aufgabenstellungen werden jeweils per E-Mail angekündigt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0"/>
          <p:cNvSpPr txBox="1"/>
          <p:nvPr>
            <p:ph type="title"/>
          </p:nvPr>
        </p:nvSpPr>
        <p:spPr>
          <a:xfrm>
            <a:off x="152400" y="260951"/>
            <a:ext cx="8934600" cy="76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324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lang="de"/>
              <a:t>Coaches</a:t>
            </a:r>
            <a:endParaRPr/>
          </a:p>
        </p:txBody>
      </p:sp>
      <p:sp>
        <p:nvSpPr>
          <p:cNvPr id="251" name="Google Shape;251;p30"/>
          <p:cNvSpPr txBox="1"/>
          <p:nvPr>
            <p:ph idx="1" type="body"/>
          </p:nvPr>
        </p:nvSpPr>
        <p:spPr>
          <a:xfrm>
            <a:off x="153607" y="1177429"/>
            <a:ext cx="8934600" cy="445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■"/>
            </a:pPr>
            <a:r>
              <a:rPr lang="de"/>
              <a:t>Die Zuordnung von Teams zu Coaches sind hier ersichtlich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□"/>
            </a:pPr>
            <a:r>
              <a:rPr lang="de" u="sng">
                <a:solidFill>
                  <a:schemeClr val="hlink"/>
                </a:solidFill>
                <a:hlinkClick r:id="rId3"/>
              </a:rPr>
              <a:t>https://2019.appquest.ch/coaches</a:t>
            </a:r>
            <a:r>
              <a:rPr lang="de"/>
              <a:t> (Passwort 2019)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de"/>
              <a:t>Bei generellen Fragen, oder falls der Coach doch mal nicht weiterhelfen kann: </a:t>
            </a:r>
            <a:r>
              <a:rPr lang="de" sz="2400" u="sng">
                <a:solidFill>
                  <a:schemeClr val="hlink"/>
                </a:solidFill>
                <a:hlinkClick r:id="rId4"/>
              </a:rPr>
              <a:t>mirko.stocker@hsr.ch</a:t>
            </a:r>
            <a:endParaRPr sz="2400"/>
          </a:p>
          <a:p>
            <a:pPr indent="0" lvl="0" marL="0" marR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8"/>
          <p:cNvSpPr txBox="1"/>
          <p:nvPr>
            <p:ph type="title"/>
          </p:nvPr>
        </p:nvSpPr>
        <p:spPr>
          <a:xfrm>
            <a:off x="152400" y="260951"/>
            <a:ext cx="8934600" cy="76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324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Hochschule für Technik Rapperswil</a:t>
            </a:r>
            <a:endParaRPr/>
          </a:p>
        </p:txBody>
      </p:sp>
      <p:pic>
        <p:nvPicPr>
          <p:cNvPr id="50" name="Google Shape;50;p8"/>
          <p:cNvPicPr preferRelativeResize="0"/>
          <p:nvPr/>
        </p:nvPicPr>
        <p:blipFill rotWithShape="1">
          <a:blip r:embed="rId3">
            <a:alphaModFix/>
          </a:blip>
          <a:srcRect b="0" l="398" r="0" t="0"/>
          <a:stretch/>
        </p:blipFill>
        <p:spPr>
          <a:xfrm>
            <a:off x="228600" y="2995150"/>
            <a:ext cx="8668557" cy="2719850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8"/>
          <p:cNvSpPr txBox="1"/>
          <p:nvPr>
            <p:ph idx="1" type="body"/>
          </p:nvPr>
        </p:nvSpPr>
        <p:spPr>
          <a:xfrm>
            <a:off x="153600" y="1177439"/>
            <a:ext cx="8934600" cy="166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■"/>
            </a:pPr>
            <a:r>
              <a:rPr lang="de"/>
              <a:t>~ 1500 Studierende an der HSR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de"/>
              <a:t>~ 300 in der Informatik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de"/>
              <a:t>8 Studiengänge: Maschinenbau, Energie &amp; Umwelt, Bau, Raumplanung,  Landschaftsarchitektur, Elektrotechnik, Informatik, Wirtschaftsingenieur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9"/>
          <p:cNvSpPr txBox="1"/>
          <p:nvPr/>
        </p:nvSpPr>
        <p:spPr>
          <a:xfrm>
            <a:off x="4646300" y="419250"/>
            <a:ext cx="4497600" cy="4658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324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9"/>
          <p:cNvSpPr txBox="1"/>
          <p:nvPr/>
        </p:nvSpPr>
        <p:spPr>
          <a:xfrm>
            <a:off x="6248475" y="970854"/>
            <a:ext cx="2738400" cy="40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500">
                <a:solidFill>
                  <a:srgbClr val="FFFFFF"/>
                </a:solidFill>
              </a:rPr>
              <a:t>26. Oktober 2019</a:t>
            </a:r>
            <a:endParaRPr b="1" sz="15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500">
                <a:solidFill>
                  <a:srgbClr val="FFFFFF"/>
                </a:solidFill>
              </a:rPr>
              <a:t>Programm bestellen:</a:t>
            </a:r>
            <a:endParaRPr b="1" sz="1500">
              <a:solidFill>
                <a:srgbClr val="FFFFFF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500">
                <a:solidFill>
                  <a:srgbClr val="FFFFFF"/>
                </a:solidFill>
              </a:rPr>
              <a:t>www.hsr.ch/infotag</a:t>
            </a:r>
            <a:endParaRPr b="1" sz="15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500">
                <a:solidFill>
                  <a:srgbClr val="FFFFFF"/>
                </a:solidFill>
              </a:rPr>
              <a:t>Kostenlose Zugfahrt hin &amp; zurück dank unseren Railchecks</a:t>
            </a:r>
            <a:endParaRPr b="1" sz="1500">
              <a:solidFill>
                <a:srgbClr val="FFFFFF"/>
              </a:solidFill>
            </a:endParaRPr>
          </a:p>
        </p:txBody>
      </p:sp>
      <p:pic>
        <p:nvPicPr>
          <p:cNvPr id="58" name="Google Shape;58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82771"/>
            <a:ext cx="5093313" cy="4494981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9"/>
          <p:cNvSpPr txBox="1"/>
          <p:nvPr>
            <p:ph idx="4294967295" type="title"/>
          </p:nvPr>
        </p:nvSpPr>
        <p:spPr>
          <a:xfrm>
            <a:off x="0" y="0"/>
            <a:ext cx="9144000" cy="810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324000">
            <a:noAutofit/>
          </a:bodyPr>
          <a:lstStyle/>
          <a:p>
            <a:pPr indent="-6350" lvl="0" marL="71755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lang="de" sz="2000"/>
              <a:t>Nächste Infotage an der HSR</a:t>
            </a:r>
            <a:endParaRPr sz="20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9977" y="1074200"/>
            <a:ext cx="7544036" cy="464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152400" y="260951"/>
            <a:ext cx="8934600" cy="76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324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lang="de"/>
              <a:t>Studierendenwohnheime</a:t>
            </a:r>
            <a:endParaRPr/>
          </a:p>
        </p:txBody>
      </p:sp>
      <p:pic>
        <p:nvPicPr>
          <p:cNvPr id="70" name="Google Shape;70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4950" y="1148976"/>
            <a:ext cx="6569490" cy="438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>
            <a:off x="152400" y="260951"/>
            <a:ext cx="8934600" cy="76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324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lang="de"/>
              <a:t>Vielen Dank an unsere Sponsoren</a:t>
            </a:r>
            <a:endParaRPr/>
          </a:p>
        </p:txBody>
      </p:sp>
      <p:pic>
        <p:nvPicPr>
          <p:cNvPr id="76" name="Google Shape;76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8700" y="1755497"/>
            <a:ext cx="1517275" cy="1516673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85062" y="2185338"/>
            <a:ext cx="2935716" cy="76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90175" y="4434471"/>
            <a:ext cx="1525493" cy="83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18813" y="4523163"/>
            <a:ext cx="2051207" cy="65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320812" y="1755502"/>
            <a:ext cx="2056150" cy="162707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18700" y="4668800"/>
            <a:ext cx="2153225" cy="526350"/>
          </a:xfrm>
          <a:prstGeom prst="rect">
            <a:avLst/>
          </a:prstGeom>
          <a:noFill/>
          <a:ln cap="flat" cmpd="sng" w="190500">
            <a:solidFill>
              <a:srgbClr val="FFFFFF"/>
            </a:solidFill>
            <a:prstDash val="solid"/>
            <a:miter lim="8000"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title"/>
          </p:nvPr>
        </p:nvSpPr>
        <p:spPr>
          <a:xfrm>
            <a:off x="152400" y="260951"/>
            <a:ext cx="8917500" cy="76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324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lang="de"/>
              <a:t>Vielen Dank an die unterstützenden Firmen</a:t>
            </a:r>
            <a:endParaRPr/>
          </a:p>
        </p:txBody>
      </p:sp>
      <p:sp>
        <p:nvSpPr>
          <p:cNvPr id="87" name="Google Shape;87;p13"/>
          <p:cNvSpPr txBox="1"/>
          <p:nvPr>
            <p:ph idx="1" type="body"/>
          </p:nvPr>
        </p:nvSpPr>
        <p:spPr>
          <a:xfrm>
            <a:off x="154475" y="1025018"/>
            <a:ext cx="8915400" cy="45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de"/>
              <a:t>Teilnehmende dieser Firmen erhalten Zeit für die App Quest:</a:t>
            </a:r>
            <a:endParaRPr/>
          </a:p>
        </p:txBody>
      </p:sp>
      <p:sp>
        <p:nvSpPr>
          <p:cNvPr id="88" name="Google Shape;88;p13"/>
          <p:cNvSpPr txBox="1"/>
          <p:nvPr>
            <p:ph idx="2" type="body"/>
          </p:nvPr>
        </p:nvSpPr>
        <p:spPr>
          <a:xfrm>
            <a:off x="4703400" y="1558417"/>
            <a:ext cx="4366500" cy="421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 sz="1400"/>
              <a:t>Mettler Toledo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 sz="1400"/>
              <a:t>Mirgos-Genossenschaftsbund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 sz="1400"/>
              <a:t>UBS AG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 sz="1400"/>
              <a:t>Vaudoise Assurances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 sz="1400"/>
              <a:t>Zentrale Informatikdienste Basel-Stadt</a:t>
            </a:r>
            <a:endParaRPr sz="1400"/>
          </a:p>
        </p:txBody>
      </p:sp>
      <p:sp>
        <p:nvSpPr>
          <p:cNvPr id="89" name="Google Shape;89;p13"/>
          <p:cNvSpPr txBox="1"/>
          <p:nvPr>
            <p:ph idx="1" type="body"/>
          </p:nvPr>
        </p:nvSpPr>
        <p:spPr>
          <a:xfrm>
            <a:off x="154475" y="1558417"/>
            <a:ext cx="4366500" cy="421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de" sz="1400"/>
              <a:t>AdNovum Informatik AG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de" sz="1400"/>
              <a:t>Basler Kantonalbank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de" sz="1400"/>
              <a:t>bbv Software Services AG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de" sz="1400"/>
              <a:t>Berufsfachschule Basel-Stadt ICT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de" sz="1400"/>
              <a:t>BiCT AG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de" sz="1400"/>
              <a:t>Boss Info AG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de" sz="1400"/>
              <a:t>BWZ Rapperswil-Jona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de" sz="1400"/>
              <a:t>Coop Genossenschaft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de" sz="1400"/>
              <a:t>Informatikmittelschule Frauenfeld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de" sz="1400"/>
              <a:t>Luzerner Kantonalbank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de" sz="1400"/>
              <a:t>Metrohm AG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4"/>
          <p:cNvSpPr txBox="1"/>
          <p:nvPr>
            <p:ph type="title"/>
          </p:nvPr>
        </p:nvSpPr>
        <p:spPr>
          <a:xfrm>
            <a:off x="152400" y="260951"/>
            <a:ext cx="8934600" cy="76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324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lang="de"/>
              <a:t>Ablauf Bootcamp</a:t>
            </a:r>
            <a:endParaRPr/>
          </a:p>
        </p:txBody>
      </p:sp>
      <p:graphicFrame>
        <p:nvGraphicFramePr>
          <p:cNvPr id="95" name="Google Shape;95;p14"/>
          <p:cNvGraphicFramePr/>
          <p:nvPr/>
        </p:nvGraphicFramePr>
        <p:xfrm>
          <a:off x="194250" y="1481946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{7966A2CC-D9FB-44B9-8B1F-D1F945A0EBF3}</a:tableStyleId>
              </a:tblPr>
              <a:tblGrid>
                <a:gridCol w="1679250"/>
                <a:gridCol w="7090625"/>
              </a:tblGrid>
              <a:tr h="317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09.35 Uhr	</a:t>
                      </a:r>
                      <a:endParaRPr sz="1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76200" marB="76200" marR="91425" marL="91425">
                    <a:lnL cap="flat" cmpd="sng" w="9525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Willkommen zur App Quest</a:t>
                      </a:r>
                      <a:endParaRPr sz="1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Gastvortrag von Zühlke</a:t>
                      </a:r>
                      <a:endParaRPr sz="1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Einführung App Quest</a:t>
                      </a:r>
                      <a:endParaRPr sz="1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76200" marB="76200" marR="91425" marL="91425">
                    <a:lnL cap="flat" cmpd="sng" w="9525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7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10.45 Uhr	</a:t>
                      </a:r>
                      <a:endParaRPr sz="1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76200" marB="76200" marR="91425" marL="91425">
                    <a:lnL cap="flat" cmpd="sng" w="9525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Kaffeepause</a:t>
                      </a:r>
                      <a:endParaRPr sz="1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76200" marB="76200" marR="91425" marL="91425">
                    <a:lnL cap="flat" cmpd="sng" w="9525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7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11.00 Uhr</a:t>
                      </a:r>
                      <a:endParaRPr sz="1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76200" marB="76200" marR="91425" marL="91425">
                    <a:lnL cap="flat" cmpd="sng" w="9525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Einführung Android (hier) und iOS (Raum 3.114, im oberen Stock)</a:t>
                      </a:r>
                      <a:endParaRPr sz="1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76200" marB="76200" marR="91425" marL="91425">
                    <a:lnL cap="flat" cmpd="sng" w="9525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7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76200" marB="76200" marR="91425" marL="91425">
                    <a:lnL cap="flat" cmpd="sng" w="9525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8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Erste App entwickeln mit den Coaches (im Gebäude verteilt)</a:t>
                      </a:r>
                      <a:endParaRPr sz="1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76200" marB="76200" marR="91425" marL="91425">
                    <a:lnL cap="flat" cmpd="sng" w="9525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7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12.30 Uhr	</a:t>
                      </a:r>
                      <a:endParaRPr sz="1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76200" marB="76200" marR="91425" marL="91425">
                    <a:lnL cap="flat" cmpd="sng" w="9525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8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Mittagspause (Mensa, bitte pünktlich)</a:t>
                      </a:r>
                      <a:endParaRPr sz="1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76200" marB="76200" marR="91425" marL="91425">
                    <a:lnL cap="flat" cmpd="sng" w="9525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7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13.30 Uhr	</a:t>
                      </a:r>
                      <a:endParaRPr sz="1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76200" marB="76200" marR="91425" marL="91425">
                    <a:lnL cap="flat" cmpd="sng" w="9525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8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Weiterentwickeln</a:t>
                      </a:r>
                      <a:endParaRPr sz="1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76200" marB="76200" marR="91425" marL="91425">
                    <a:lnL cap="flat" cmpd="sng" w="9525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7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8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ab</a:t>
                      </a:r>
                      <a:r>
                        <a:rPr lang="de" sz="18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15.00 Uhr</a:t>
                      </a:r>
                      <a:endParaRPr sz="1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76200" marB="76200" marR="91425" marL="91425">
                    <a:lnL cap="flat" cmpd="sng" w="9525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8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Ende des Bootcamps</a:t>
                      </a:r>
                      <a:endParaRPr sz="18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76200" marB="76200" marR="91425" marL="91425">
                    <a:lnL cap="flat" cmpd="sng" w="9525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